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9" r:id="rId3"/>
    <p:sldId id="380" r:id="rId4"/>
    <p:sldId id="381" r:id="rId5"/>
    <p:sldId id="382" r:id="rId6"/>
    <p:sldId id="384" r:id="rId7"/>
    <p:sldId id="385" r:id="rId8"/>
    <p:sldId id="386" r:id="rId9"/>
    <p:sldId id="387" r:id="rId10"/>
    <p:sldId id="390" r:id="rId11"/>
    <p:sldId id="388" r:id="rId12"/>
  </p:sldIdLst>
  <p:sldSz cx="10688638" cy="6684963"/>
  <p:notesSz cx="6858000" cy="9144000"/>
  <p:defaultTextStyle>
    <a:defPPr>
      <a:defRPr lang="en-US"/>
    </a:defPPr>
    <a:lvl1pPr marL="0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5345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onika Kartovenko" initials="VK" lastIdx="3" clrIdx="0"/>
  <p:cmAuthor id="1" name="Nika" initials="N" lastIdx="2" clrIdx="1"/>
  <p:cmAuthor id="2" name="Peter Paul van Bekkum" initials="PPvB" lastIdx="1" clrIdx="2"/>
  <p:cmAuthor id="3" name="Peter Paul van Bekkum" initials="PPvB [2]" lastIdx="1" clrIdx="3"/>
  <p:cmAuthor id="4" name="Peter Paul van Bekkum" initials="PPvB [3]" lastIdx="1" clrIdx="4"/>
  <p:cmAuthor id="5" name="Sabine van der Plas" initials="" lastIdx="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C8"/>
    <a:srgbClr val="7F7F7F"/>
    <a:srgbClr val="0AB2B1"/>
    <a:srgbClr val="606060"/>
    <a:srgbClr val="048181"/>
    <a:srgbClr val="056666"/>
    <a:srgbClr val="D32C2B"/>
    <a:srgbClr val="0A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02"/>
    <p:restoredTop sz="96395" autoAdjust="0"/>
  </p:normalViewPr>
  <p:slideViewPr>
    <p:cSldViewPr snapToGrid="0" snapToObjects="1">
      <p:cViewPr varScale="1">
        <p:scale>
          <a:sx n="118" d="100"/>
          <a:sy n="118" d="100"/>
        </p:scale>
        <p:origin x="270" y="102"/>
      </p:cViewPr>
      <p:guideLst>
        <p:guide orient="horz" pos="210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3742F-5764-B640-A885-6146E13A1D7E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8697-3E22-9646-9996-91847EC4126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19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58F47-5111-4548-B5BE-9092E48F4FDD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685800"/>
            <a:ext cx="5480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3004-1DEA-084A-9E23-B0C5B4FC3D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36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345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5345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5345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5345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5345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5345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5345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5345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5345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6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4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4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4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3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73004-1DEA-084A-9E23-B0C5B4FC3D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588" y="1358127"/>
            <a:ext cx="9085342" cy="1432934"/>
          </a:xfrm>
        </p:spPr>
        <p:txBody>
          <a:bodyPr>
            <a:norm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err="1"/>
              <a:t>Sweek</a:t>
            </a:r>
            <a:r>
              <a:rPr lang="en-US" dirty="0"/>
              <a:t>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46447" y="2670074"/>
            <a:ext cx="7482047" cy="956251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rgbClr val="606060"/>
                </a:solidFill>
                <a:latin typeface="Helvetica Light"/>
                <a:cs typeface="Helvetica Light"/>
              </a:defRPr>
            </a:lvl1pPr>
            <a:lvl2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6124631"/>
            <a:ext cx="2494016" cy="3559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pic>
        <p:nvPicPr>
          <p:cNvPr id="6" name="Afbeelding 5" descr="Logo_Full L-02.png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07" y="4315522"/>
            <a:ext cx="5699590" cy="14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1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91214"/>
            <a:ext cx="7427867" cy="4209312"/>
          </a:xfrm>
        </p:spPr>
        <p:txBody>
          <a:bodyPr/>
          <a:lstStyle>
            <a:lvl1pPr>
              <a:buClr>
                <a:srgbClr val="606060"/>
              </a:buClr>
              <a:defRPr/>
            </a:lvl1pPr>
            <a:lvl2pPr>
              <a:buClr>
                <a:srgbClr val="606060"/>
              </a:buClr>
              <a:defRPr/>
            </a:lvl2pPr>
            <a:lvl3pPr>
              <a:buClr>
                <a:srgbClr val="606060"/>
              </a:buClr>
              <a:defRPr/>
            </a:lvl3pPr>
            <a:lvl4pPr>
              <a:buClr>
                <a:srgbClr val="606060"/>
              </a:buClr>
              <a:defRPr/>
            </a:lvl4pPr>
            <a:lvl5pPr>
              <a:buClr>
                <a:srgbClr val="60606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08" y="6217137"/>
            <a:ext cx="1108519" cy="355913"/>
          </a:xfrm>
        </p:spPr>
        <p:txBody>
          <a:bodyPr/>
          <a:lstStyle>
            <a:lvl1pPr algn="ctr">
              <a:defRPr>
                <a:solidFill>
                  <a:srgbClr val="404040"/>
                </a:solidFill>
                <a:latin typeface="Helvetica"/>
                <a:cs typeface="Helvetica"/>
              </a:defRPr>
            </a:lvl1pPr>
          </a:lstStyle>
          <a:p>
            <a:fld id="{A24BF70C-FFAF-9B48-996F-CAB713B6082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534432" y="325746"/>
            <a:ext cx="7482047" cy="756484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C8C8"/>
                </a:solidFill>
                <a:latin typeface="Helvetica Neue Light"/>
                <a:cs typeface="Helvetica Neue Light"/>
              </a:defRPr>
            </a:lvl1pPr>
            <a:lvl2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Afbeelding 10" descr="Logo_Full 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43" y="6200751"/>
            <a:ext cx="1668300" cy="4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3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22571"/>
            <a:ext cx="9619774" cy="1114161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24032"/>
            <a:ext cx="9619774" cy="3976494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6096095"/>
            <a:ext cx="2494016" cy="355913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r">
              <a:defRPr sz="140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fld id="{A24BF70C-FFAF-9B48-996F-CAB713B6082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534558" rtl="0" eaLnBrk="1" latinLnBrk="0" hangingPunct="1">
        <a:spcBef>
          <a:spcPct val="0"/>
        </a:spcBef>
        <a:buNone/>
        <a:defRPr sz="3600" b="0" i="0" kern="1200">
          <a:solidFill>
            <a:srgbClr val="00C8C8"/>
          </a:solidFill>
          <a:latin typeface="Helvetica Neue Light"/>
          <a:ea typeface="+mj-ea"/>
          <a:cs typeface="Helvetica Neue Light"/>
        </a:defRPr>
      </a:lvl1pPr>
    </p:titleStyle>
    <p:bodyStyle>
      <a:lvl1pPr marL="400919" indent="-400919" algn="l" defTabSz="534558" rtl="0" eaLnBrk="1" latinLnBrk="0" hangingPunct="1">
        <a:lnSpc>
          <a:spcPct val="120000"/>
        </a:lnSpc>
        <a:spcBef>
          <a:spcPct val="20000"/>
        </a:spcBef>
        <a:buClr>
          <a:srgbClr val="606060"/>
        </a:buClr>
        <a:buFont typeface="Wingdings" charset="2"/>
        <a:buChar char="§"/>
        <a:defRPr sz="16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868657" indent="-334099" algn="l" defTabSz="534558" rtl="0" eaLnBrk="1" latinLnBrk="0" hangingPunct="1">
        <a:lnSpc>
          <a:spcPct val="120000"/>
        </a:lnSpc>
        <a:spcBef>
          <a:spcPct val="20000"/>
        </a:spcBef>
        <a:buClr>
          <a:srgbClr val="606060"/>
        </a:buClr>
        <a:buFont typeface="Wingdings" charset="2"/>
        <a:buChar char="§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336396" indent="-267279" algn="l" defTabSz="534558" rtl="0" eaLnBrk="1" latinLnBrk="0" hangingPunct="1">
        <a:lnSpc>
          <a:spcPct val="120000"/>
        </a:lnSpc>
        <a:spcBef>
          <a:spcPct val="20000"/>
        </a:spcBef>
        <a:buClr>
          <a:srgbClr val="606060"/>
        </a:buClr>
        <a:buFont typeface="Wingdings" charset="2"/>
        <a:buChar char="§"/>
        <a:defRPr sz="12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870954" indent="-267279" algn="l" defTabSz="534558" rtl="0" eaLnBrk="1" latinLnBrk="0" hangingPunct="1">
        <a:lnSpc>
          <a:spcPct val="120000"/>
        </a:lnSpc>
        <a:spcBef>
          <a:spcPct val="20000"/>
        </a:spcBef>
        <a:buClr>
          <a:srgbClr val="606060"/>
        </a:buClr>
        <a:buFont typeface="Wingdings" charset="2"/>
        <a:buChar char="§"/>
        <a:defRPr sz="12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405512" indent="-267279" algn="l" defTabSz="534558" rtl="0" eaLnBrk="1" latinLnBrk="0" hangingPunct="1">
        <a:lnSpc>
          <a:spcPct val="120000"/>
        </a:lnSpc>
        <a:spcBef>
          <a:spcPct val="20000"/>
        </a:spcBef>
        <a:buClr>
          <a:srgbClr val="606060"/>
        </a:buClr>
        <a:buFont typeface="Wingdings" charset="2"/>
        <a:buChar char="§"/>
        <a:defRPr sz="12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940070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53455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534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dtiU2VVC2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eek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252" y="512804"/>
            <a:ext cx="10250385" cy="2156055"/>
          </a:xfrm>
        </p:spPr>
        <p:txBody>
          <a:bodyPr>
            <a:noAutofit/>
          </a:bodyPr>
          <a:lstStyle/>
          <a:p>
            <a:br>
              <a:rPr lang="en-US" sz="4800" b="1" dirty="0">
                <a:latin typeface="Open Sans Extrabold" charset="0"/>
                <a:ea typeface="Open Sans Extrabold" charset="0"/>
                <a:cs typeface="Open Sans Extrabold" charset="0"/>
              </a:rPr>
            </a:br>
            <a:r>
              <a:rPr lang="en-US" sz="4800" b="1" dirty="0">
                <a:latin typeface="Open Sans Extrabold" charset="0"/>
                <a:ea typeface="Open Sans Extrabold" charset="0"/>
                <a:cs typeface="Open Sans Extrabold" charset="0"/>
              </a:rPr>
              <a:t>LEZEN, SCHRIJVEN EN INTERACTIE OP SWEEK</a:t>
            </a:r>
            <a:br>
              <a:rPr lang="nl-NL" sz="4800" b="1" dirty="0">
                <a:latin typeface="Open Sans" charset="0"/>
                <a:ea typeface="Open Sans" charset="0"/>
                <a:cs typeface="Open Sans" charset="0"/>
              </a:rPr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251" y="2875605"/>
            <a:ext cx="9232873" cy="1375346"/>
          </a:xfrm>
        </p:spPr>
        <p:txBody>
          <a:bodyPr>
            <a:normAutofit/>
          </a:bodyPr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21</a:t>
            </a:r>
            <a:r>
              <a:rPr lang="en-US" b="1" baseline="30000" dirty="0">
                <a:latin typeface="Open Sans" charset="0"/>
                <a:ea typeface="Open Sans" charset="0"/>
                <a:cs typeface="Open Sans" charset="0"/>
              </a:rPr>
              <a:t>st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 century skills – </a:t>
            </a:r>
            <a:r>
              <a:rPr lang="en-US" b="1" dirty="0" err="1">
                <a:latin typeface="Open Sans" charset="0"/>
                <a:ea typeface="Open Sans" charset="0"/>
                <a:cs typeface="Open Sans" charset="0"/>
              </a:rPr>
              <a:t>Er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 Was </a:t>
            </a:r>
            <a:r>
              <a:rPr lang="en-US" b="1" dirty="0" err="1">
                <a:latin typeface="Open Sans" charset="0"/>
                <a:ea typeface="Open Sans" charset="0"/>
                <a:cs typeface="Open Sans" charset="0"/>
              </a:rPr>
              <a:t>Eens</a:t>
            </a:r>
            <a:endParaRPr lang="en-US" b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" y="3694176"/>
            <a:ext cx="2509207" cy="25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534432" y="325744"/>
            <a:ext cx="9345548" cy="674129"/>
          </a:xfrm>
          <a:prstGeom prst="rect">
            <a:avLst/>
          </a:prstGeom>
        </p:spPr>
        <p:txBody>
          <a:bodyPr vert="horz" lIns="106912" tIns="53456" rIns="106912" bIns="53456" rtlCol="0">
            <a:noAutofit/>
          </a:bodyPr>
          <a:lstStyle>
            <a:lvl1pPr marL="0" indent="0" algn="l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2800" b="0" i="0" kern="1200">
                <a:solidFill>
                  <a:srgbClr val="00C8C8"/>
                </a:solidFill>
                <a:latin typeface="Helvetica Neue Light"/>
                <a:ea typeface="+mn-ea"/>
                <a:cs typeface="Helvetica Neue Light"/>
              </a:defRPr>
            </a:lvl1pPr>
            <a:lvl2pPr marL="534558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069116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3675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138233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672791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7349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41908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76466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HOE VINDEN JULLIE LEZERS?</a:t>
            </a:r>
            <a:endParaRPr lang="en-GB" sz="2000" b="1" dirty="0"/>
          </a:p>
        </p:txBody>
      </p:sp>
      <p:sp>
        <p:nvSpPr>
          <p:cNvPr id="10" name="Rechthoek 9"/>
          <p:cNvSpPr/>
          <p:nvPr/>
        </p:nvSpPr>
        <p:spPr>
          <a:xfrm>
            <a:off x="8491463" y="6194858"/>
            <a:ext cx="2121176" cy="490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4432" y="1449180"/>
            <a:ext cx="5642794" cy="492713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Lees andere verhalen op Sweek (van Er Was Eens of daarbuiten) en laat jullie feedback achter. Velen zullen dan ook jullie verhaal bekijken!</a:t>
            </a:r>
            <a:b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</a:b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Deel jullie verhaal op sociale media of nodig vrienden en familie persoonlijk uit (via </a:t>
            </a:r>
            <a:r>
              <a:rPr lang="nl-NL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whatsapp</a:t>
            </a: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, mail of gewoon </a:t>
            </a:r>
            <a:r>
              <a:rPr lang="nl-NL" i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face-</a:t>
            </a:r>
            <a:r>
              <a:rPr lang="nl-NL" i="1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to</a:t>
            </a:r>
            <a:r>
              <a:rPr lang="nl-NL" i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-face</a:t>
            </a: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) om jullie verhaal te lezen.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Lees de verhalen van klasgenoten of andere klassen van jullie school. Steun elkaar als klas/school! 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" name="Afbeelding 4" descr="IMG_14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11" y="999873"/>
            <a:ext cx="2761034" cy="491095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9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08060">
            <a:off x="8901844" y="5818670"/>
            <a:ext cx="647349" cy="647349"/>
          </a:xfrm>
          <a:prstGeom prst="rect">
            <a:avLst/>
          </a:prstGeom>
        </p:spPr>
      </p:pic>
      <p:sp>
        <p:nvSpPr>
          <p:cNvPr id="11" name="Tekstvak 38"/>
          <p:cNvSpPr txBox="1"/>
          <p:nvPr/>
        </p:nvSpPr>
        <p:spPr>
          <a:xfrm>
            <a:off x="9496774" y="6057750"/>
            <a:ext cx="119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latin typeface="Open Sans"/>
                <a:cs typeface="Helvetica" pitchFamily="34" charset="0"/>
              </a:rPr>
              <a:t>Delen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5885814"/>
            <a:ext cx="713379" cy="7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252" y="512804"/>
            <a:ext cx="10250385" cy="2156055"/>
          </a:xfrm>
        </p:spPr>
        <p:txBody>
          <a:bodyPr>
            <a:noAutofit/>
          </a:bodyPr>
          <a:lstStyle/>
          <a:p>
            <a:br>
              <a:rPr lang="en-US" sz="4800" b="1" dirty="0">
                <a:latin typeface="Open Sans Extrabold" charset="0"/>
                <a:ea typeface="Open Sans Extrabold" charset="0"/>
                <a:cs typeface="Open Sans Extrabold" charset="0"/>
              </a:rPr>
            </a:br>
            <a:r>
              <a:rPr lang="nl-NL" sz="4800" b="1" dirty="0">
                <a:latin typeface="Open Sans Extrabold" charset="0"/>
                <a:ea typeface="Open Sans Extrabold" charset="0"/>
                <a:cs typeface="Open Sans Extrabold" charset="0"/>
              </a:rPr>
              <a:t>VEEL SUCCES!</a:t>
            </a:r>
            <a:endParaRPr lang="en-US" sz="4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3" y="3694176"/>
            <a:ext cx="2509207" cy="25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4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534432" y="325745"/>
            <a:ext cx="8806887" cy="1917214"/>
          </a:xfrm>
          <a:prstGeom prst="rect">
            <a:avLst/>
          </a:prstGeom>
        </p:spPr>
        <p:txBody>
          <a:bodyPr vert="horz" lIns="106912" tIns="53456" rIns="106912" bIns="53456" rtlCol="0">
            <a:noAutofit/>
          </a:bodyPr>
          <a:lstStyle>
            <a:lvl1pPr marL="0" indent="0" algn="l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2800" b="0" i="0" kern="1200">
                <a:solidFill>
                  <a:srgbClr val="00C8C8"/>
                </a:solidFill>
                <a:latin typeface="Helvetica Neue Light"/>
                <a:ea typeface="+mn-ea"/>
                <a:cs typeface="Helvetica Neue Light"/>
              </a:defRPr>
            </a:lvl1pPr>
            <a:lvl2pPr marL="534558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069116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3675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138233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672791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7349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41908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76466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altLang="de-DE" sz="3600" b="1" dirty="0">
                <a:solidFill>
                  <a:schemeClr val="tx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MEDIA – ONLINE EN SOCIAAL</a:t>
            </a:r>
            <a:endParaRPr lang="en-AU" altLang="de-DE" sz="4000" b="1" dirty="0">
              <a:solidFill>
                <a:schemeClr val="tx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  <a:p>
            <a:endParaRPr lang="en-AU" sz="2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2" y="2689610"/>
            <a:ext cx="4331601" cy="3431613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b="14512"/>
          <a:stretch/>
        </p:blipFill>
        <p:spPr>
          <a:xfrm>
            <a:off x="5098971" y="1291916"/>
            <a:ext cx="4983624" cy="3431613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7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867834">
            <a:off x="7016827" y="4689407"/>
            <a:ext cx="810878" cy="810878"/>
          </a:xfrm>
          <a:prstGeom prst="rect">
            <a:avLst/>
          </a:prstGeom>
        </p:spPr>
      </p:pic>
      <p:sp>
        <p:nvSpPr>
          <p:cNvPr id="9" name="Tekstvak 38"/>
          <p:cNvSpPr txBox="1"/>
          <p:nvPr/>
        </p:nvSpPr>
        <p:spPr>
          <a:xfrm>
            <a:off x="5620461" y="5382559"/>
            <a:ext cx="300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Open Sans"/>
                <a:cs typeface="Helvetica" pitchFamily="34" charset="0"/>
              </a:rPr>
              <a:t>Tweerichtingscommunicatie</a:t>
            </a: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7376" y="1948600"/>
            <a:ext cx="810878" cy="810878"/>
          </a:xfrm>
          <a:prstGeom prst="rect">
            <a:avLst/>
          </a:prstGeom>
        </p:spPr>
      </p:pic>
      <p:sp>
        <p:nvSpPr>
          <p:cNvPr id="11" name="Tekstvak 38"/>
          <p:cNvSpPr txBox="1"/>
          <p:nvPr/>
        </p:nvSpPr>
        <p:spPr>
          <a:xfrm>
            <a:off x="1365740" y="1683630"/>
            <a:ext cx="300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>
                <a:latin typeface="Open Sans"/>
                <a:cs typeface="Helvetica" pitchFamily="34" charset="0"/>
              </a:rPr>
              <a:t>Serialized</a:t>
            </a:r>
            <a:r>
              <a:rPr lang="nl-NL" sz="1400" i="1" dirty="0">
                <a:latin typeface="Open Sans"/>
                <a:cs typeface="Helvetica" pitchFamily="34" charset="0"/>
              </a:rPr>
              <a:t> content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5885814"/>
            <a:ext cx="713379" cy="7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8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82"/>
          <p:cNvSpPr txBox="1"/>
          <p:nvPr/>
        </p:nvSpPr>
        <p:spPr>
          <a:xfrm>
            <a:off x="8548080" y="2197469"/>
            <a:ext cx="1961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b="1" dirty="0">
                <a:solidFill>
                  <a:srgbClr val="00C8C8"/>
                </a:solidFill>
                <a:latin typeface="Open Sans"/>
                <a:cs typeface="Open Sans"/>
              </a:rPr>
              <a:t>GEPUBLICEERDE VERHALEN</a:t>
            </a: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534432" y="325747"/>
            <a:ext cx="10011500" cy="1917213"/>
          </a:xfrm>
          <a:prstGeom prst="rect">
            <a:avLst/>
          </a:prstGeom>
        </p:spPr>
        <p:txBody>
          <a:bodyPr vert="horz" lIns="106881" tIns="53441" rIns="106881" bIns="53441" rtlCol="0">
            <a:noAutofit/>
          </a:bodyPr>
          <a:lstStyle>
            <a:lvl1pPr marL="0" indent="0" algn="l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2800" b="0" i="0" kern="1200">
                <a:solidFill>
                  <a:srgbClr val="00C8C8"/>
                </a:solidFill>
                <a:latin typeface="Helvetica Neue Light"/>
                <a:ea typeface="+mn-ea"/>
                <a:cs typeface="Helvetica Neue Light"/>
              </a:defRPr>
            </a:lvl1pPr>
            <a:lvl2pPr marL="534558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069116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3675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138233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672791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7349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41908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76466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3600" b="1" dirty="0">
                <a:solidFill>
                  <a:schemeClr val="tx1"/>
                </a:solidFill>
                <a:latin typeface="Open Sans Extrabold" charset="0"/>
              </a:rPr>
              <a:t>WAT IS SWEEK?</a:t>
            </a:r>
            <a:endParaRPr lang="en-AU" sz="1900" b="1" dirty="0"/>
          </a:p>
        </p:txBody>
      </p:sp>
      <p:pic>
        <p:nvPicPr>
          <p:cNvPr id="33" name="Afbeelding 32" descr="Screenshots Swee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3" y="1883515"/>
            <a:ext cx="10154206" cy="36896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5885814"/>
            <a:ext cx="713379" cy="7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7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4"/>
          <p:cNvSpPr txBox="1">
            <a:spLocks/>
          </p:cNvSpPr>
          <p:nvPr/>
        </p:nvSpPr>
        <p:spPr>
          <a:xfrm>
            <a:off x="534432" y="325747"/>
            <a:ext cx="10154206" cy="960933"/>
          </a:xfrm>
          <a:prstGeom prst="rect">
            <a:avLst/>
          </a:prstGeom>
        </p:spPr>
        <p:txBody>
          <a:bodyPr vert="horz" lIns="106881" tIns="53441" rIns="106881" bIns="53441" rtlCol="0">
            <a:noAutofit/>
          </a:bodyPr>
          <a:lstStyle>
            <a:lvl1pPr marL="0" indent="0" algn="l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2800" b="0" i="0" kern="1200">
                <a:solidFill>
                  <a:srgbClr val="00C8C8"/>
                </a:solidFill>
                <a:latin typeface="Helvetica Neue Light"/>
                <a:ea typeface="+mn-ea"/>
                <a:cs typeface="Helvetica Neue Light"/>
              </a:defRPr>
            </a:lvl1pPr>
            <a:lvl2pPr marL="534558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069116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3675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138233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672791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7349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41908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76466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3600" b="1" dirty="0">
                <a:solidFill>
                  <a:schemeClr val="tx1"/>
                </a:solidFill>
                <a:latin typeface="Open Sans Extrabold" charset="0"/>
              </a:rPr>
              <a:t>WAT IS SWEEK?</a:t>
            </a:r>
            <a:endParaRPr lang="en-AU" sz="1900" b="1" dirty="0"/>
          </a:p>
        </p:txBody>
      </p:sp>
      <p:pic>
        <p:nvPicPr>
          <p:cNvPr id="10" name="Afbeelding 9" descr="IMG_14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91" y="1467855"/>
            <a:ext cx="2398413" cy="426597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85897" y="728360"/>
            <a:ext cx="810878" cy="810878"/>
          </a:xfrm>
          <a:prstGeom prst="rect">
            <a:avLst/>
          </a:prstGeom>
        </p:spPr>
      </p:pic>
      <p:sp>
        <p:nvSpPr>
          <p:cNvPr id="12" name="Tekstvak 38"/>
          <p:cNvSpPr txBox="1"/>
          <p:nvPr/>
        </p:nvSpPr>
        <p:spPr>
          <a:xfrm>
            <a:off x="8195198" y="665216"/>
            <a:ext cx="119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latin typeface="Open Sans"/>
                <a:cs typeface="Helvetica" pitchFamily="34" charset="0"/>
              </a:rPr>
              <a:t>Profiel</a:t>
            </a:r>
          </a:p>
        </p:txBody>
      </p:sp>
      <p:pic>
        <p:nvPicPr>
          <p:cNvPr id="2" name="Afbeelding 1" descr="IMG_14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88" y="1467854"/>
            <a:ext cx="2398414" cy="426598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5" name="Afbeelding 14" descr="IMG_1442 (1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1" y="1467855"/>
            <a:ext cx="2398415" cy="426598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7016">
            <a:off x="1880444" y="5697888"/>
            <a:ext cx="673452" cy="673452"/>
          </a:xfrm>
          <a:prstGeom prst="rect">
            <a:avLst/>
          </a:prstGeom>
        </p:spPr>
      </p:pic>
      <p:sp>
        <p:nvSpPr>
          <p:cNvPr id="17" name="Tekstvak 38"/>
          <p:cNvSpPr txBox="1"/>
          <p:nvPr/>
        </p:nvSpPr>
        <p:spPr>
          <a:xfrm>
            <a:off x="2481326" y="6034614"/>
            <a:ext cx="119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latin typeface="Open Sans"/>
                <a:cs typeface="Helvetica" pitchFamily="34" charset="0"/>
              </a:rPr>
              <a:t>Reageren</a:t>
            </a:r>
          </a:p>
        </p:txBody>
      </p:sp>
      <p:pic>
        <p:nvPicPr>
          <p:cNvPr id="5" name="Afbeelding 4" descr="IMG_14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89" y="1467855"/>
            <a:ext cx="2398414" cy="426597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23640" flipV="1">
            <a:off x="4669019" y="5609702"/>
            <a:ext cx="785889" cy="785889"/>
          </a:xfrm>
          <a:prstGeom prst="rect">
            <a:avLst/>
          </a:prstGeom>
        </p:spPr>
      </p:pic>
      <p:sp>
        <p:nvSpPr>
          <p:cNvPr id="22" name="Tekstvak 38"/>
          <p:cNvSpPr txBox="1"/>
          <p:nvPr/>
        </p:nvSpPr>
        <p:spPr>
          <a:xfrm>
            <a:off x="5339953" y="5933639"/>
            <a:ext cx="119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>
                <a:latin typeface="Open Sans"/>
                <a:cs typeface="Helvetica" pitchFamily="34" charset="0"/>
              </a:rPr>
              <a:t>Like</a:t>
            </a:r>
            <a:r>
              <a:rPr lang="nl-NL" sz="1400" i="1" dirty="0">
                <a:latin typeface="Open Sans"/>
                <a:cs typeface="Helvetica" pitchFamily="34" charset="0"/>
              </a:rPr>
              <a:t> en volg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5885814"/>
            <a:ext cx="713379" cy="7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8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4"/>
          <p:cNvSpPr txBox="1">
            <a:spLocks/>
          </p:cNvSpPr>
          <p:nvPr/>
        </p:nvSpPr>
        <p:spPr>
          <a:xfrm>
            <a:off x="534432" y="325747"/>
            <a:ext cx="10011500" cy="1917213"/>
          </a:xfrm>
          <a:prstGeom prst="rect">
            <a:avLst/>
          </a:prstGeom>
        </p:spPr>
        <p:txBody>
          <a:bodyPr vert="horz" lIns="106881" tIns="53441" rIns="106881" bIns="53441" rtlCol="0">
            <a:noAutofit/>
          </a:bodyPr>
          <a:lstStyle>
            <a:lvl1pPr marL="0" indent="0" algn="l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2800" b="0" i="0" kern="1200">
                <a:solidFill>
                  <a:srgbClr val="00C8C8"/>
                </a:solidFill>
                <a:latin typeface="Helvetica Neue Light"/>
                <a:ea typeface="+mn-ea"/>
                <a:cs typeface="Helvetica Neue Light"/>
              </a:defRPr>
            </a:lvl1pPr>
            <a:lvl2pPr marL="534558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069116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3675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138233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672791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7349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41908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76466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3600" b="1" dirty="0">
                <a:solidFill>
                  <a:schemeClr val="tx1"/>
                </a:solidFill>
                <a:latin typeface="Open Sans Extrabold" charset="0"/>
              </a:rPr>
              <a:t>WAT IS SWEEK?</a:t>
            </a:r>
            <a:endParaRPr lang="en-AU" sz="1900" b="1" dirty="0"/>
          </a:p>
        </p:txBody>
      </p:sp>
      <p:pic>
        <p:nvPicPr>
          <p:cNvPr id="4" name="Afbeelding 3" descr="IMG_14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53" y="1411067"/>
            <a:ext cx="2385764" cy="424347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5" name="Afbeelding 4" descr="IMG_14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49" y="1411066"/>
            <a:ext cx="2385763" cy="424347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7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60884">
            <a:off x="4161233" y="3870302"/>
            <a:ext cx="1107147" cy="1107147"/>
          </a:xfrm>
          <a:prstGeom prst="rect">
            <a:avLst/>
          </a:prstGeom>
        </p:spPr>
      </p:pic>
      <p:sp>
        <p:nvSpPr>
          <p:cNvPr id="8" name="Tekstvak 38"/>
          <p:cNvSpPr txBox="1"/>
          <p:nvPr/>
        </p:nvSpPr>
        <p:spPr>
          <a:xfrm>
            <a:off x="3976149" y="3423608"/>
            <a:ext cx="163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latin typeface="Open Sans"/>
                <a:cs typeface="Helvetica" pitchFamily="34" charset="0"/>
              </a:rPr>
              <a:t>Elke week een nieuw hoofdstuk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5885814"/>
            <a:ext cx="713379" cy="7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2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534432" y="325744"/>
            <a:ext cx="9345548" cy="674129"/>
          </a:xfrm>
          <a:prstGeom prst="rect">
            <a:avLst/>
          </a:prstGeom>
        </p:spPr>
        <p:txBody>
          <a:bodyPr vert="horz" lIns="106912" tIns="53456" rIns="106912" bIns="53456" rtlCol="0">
            <a:noAutofit/>
          </a:bodyPr>
          <a:lstStyle>
            <a:lvl1pPr marL="0" indent="0" algn="l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2800" b="0" i="0" kern="1200">
                <a:solidFill>
                  <a:srgbClr val="00C8C8"/>
                </a:solidFill>
                <a:latin typeface="Helvetica Neue Light"/>
                <a:ea typeface="+mn-ea"/>
                <a:cs typeface="Helvetica Neue Light"/>
              </a:defRPr>
            </a:lvl1pPr>
            <a:lvl2pPr marL="534558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069116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3675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138233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672791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7349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41908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76466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VERHAAL PLAATSEN. HOE WERKT HET?</a:t>
            </a:r>
            <a:endParaRPr lang="en-GB" sz="2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4432" y="1267725"/>
            <a:ext cx="4005157" cy="492713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nl-NL" dirty="0">
                <a:latin typeface="Open Sans" charset="0"/>
                <a:ea typeface="Open Sans" charset="0"/>
                <a:cs typeface="Open Sans" charset="0"/>
              </a:rPr>
              <a:t>1. Een account aanmaken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2. De tekst kopiëren uit een bestand, of in</a:t>
            </a:r>
            <a:b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    </a:t>
            </a:r>
            <a:r>
              <a:rPr lang="nl-NL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Sweek</a:t>
            </a: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 schrijven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3. De tags toevoegen: #</a:t>
            </a:r>
            <a:r>
              <a:rPr lang="nl-NL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ErWasEens</a:t>
            </a: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 #[schoolnaam] #[klas]</a:t>
            </a:r>
            <a:b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4. Publiceren</a:t>
            </a:r>
            <a:b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</a:b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Dit kan via de </a:t>
            </a:r>
            <a:r>
              <a:rPr lang="nl-NL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app</a:t>
            </a: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 of via de website.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Video tutorial: </a:t>
            </a:r>
            <a:r>
              <a:rPr lang="nl-NL" dirty="0">
                <a:solidFill>
                  <a:srgbClr val="00C8C8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klik hier</a:t>
            </a:r>
            <a:endParaRPr lang="nl-NL" dirty="0">
              <a:solidFill>
                <a:srgbClr val="00C8C8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8491463" y="6194858"/>
            <a:ext cx="2121176" cy="490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IMG_977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89" y="1331831"/>
            <a:ext cx="2543706" cy="4524406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5" name="Afbeelding 4" descr="IMG_977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81" y="1306765"/>
            <a:ext cx="2560203" cy="455374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5885814"/>
            <a:ext cx="713379" cy="7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534432" y="325744"/>
            <a:ext cx="9345548" cy="674129"/>
          </a:xfrm>
          <a:prstGeom prst="rect">
            <a:avLst/>
          </a:prstGeom>
        </p:spPr>
        <p:txBody>
          <a:bodyPr vert="horz" lIns="106912" tIns="53456" rIns="106912" bIns="53456" rtlCol="0">
            <a:noAutofit/>
          </a:bodyPr>
          <a:lstStyle>
            <a:lvl1pPr marL="0" indent="0" algn="l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2800" b="0" i="0" kern="1200">
                <a:solidFill>
                  <a:srgbClr val="00C8C8"/>
                </a:solidFill>
                <a:latin typeface="Helvetica Neue Light"/>
                <a:ea typeface="+mn-ea"/>
                <a:cs typeface="Helvetica Neue Light"/>
              </a:defRPr>
            </a:lvl1pPr>
            <a:lvl2pPr marL="534558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069116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3675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138233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672791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7349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41908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76466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LEZEN. HOE WERKT HET?</a:t>
            </a:r>
            <a:endParaRPr lang="en-GB" sz="2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4432" y="1267725"/>
            <a:ext cx="4194306" cy="492713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nl-NL" dirty="0">
                <a:latin typeface="Open Sans" charset="0"/>
                <a:ea typeface="Open Sans" charset="0"/>
                <a:cs typeface="Open Sans" charset="0"/>
              </a:rPr>
              <a:t>Verhalen kunnen gemakkelijk gevonden worden d.m.v. de tags</a:t>
            </a:r>
          </a:p>
          <a:p>
            <a:pPr>
              <a:lnSpc>
                <a:spcPct val="200000"/>
              </a:lnSpc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Zoek op #</a:t>
            </a:r>
            <a:r>
              <a:rPr lang="nl-NL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ErWasEens</a:t>
            </a: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 voor alle verhalen van verhalenwedstrijd</a:t>
            </a:r>
          </a:p>
        </p:txBody>
      </p:sp>
      <p:sp>
        <p:nvSpPr>
          <p:cNvPr id="10" name="Rechthoek 9"/>
          <p:cNvSpPr/>
          <p:nvPr/>
        </p:nvSpPr>
        <p:spPr>
          <a:xfrm>
            <a:off x="8491463" y="6194858"/>
            <a:ext cx="2121176" cy="490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IMG_14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8" y="1666776"/>
            <a:ext cx="2382894" cy="4238374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13" name="Tekstvak 38"/>
          <p:cNvSpPr txBox="1"/>
          <p:nvPr/>
        </p:nvSpPr>
        <p:spPr>
          <a:xfrm>
            <a:off x="8419217" y="1050340"/>
            <a:ext cx="163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latin typeface="Open Sans"/>
                <a:cs typeface="Helvetica" pitchFamily="34" charset="0"/>
              </a:rPr>
              <a:t>Zoek op de tag van #</a:t>
            </a:r>
            <a:r>
              <a:rPr lang="nl-NL" sz="1400" i="1" dirty="0" err="1">
                <a:latin typeface="Open Sans"/>
                <a:cs typeface="Helvetica" pitchFamily="34" charset="0"/>
              </a:rPr>
              <a:t>ErWasEens</a:t>
            </a:r>
            <a:endParaRPr lang="nl-NL" sz="1400" i="1" dirty="0">
              <a:latin typeface="Open Sans"/>
              <a:cs typeface="Helvetica" pitchFamily="34" charset="0"/>
            </a:endParaRPr>
          </a:p>
        </p:txBody>
      </p:sp>
      <p:pic>
        <p:nvPicPr>
          <p:cNvPr id="14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2964" flipV="1">
            <a:off x="7653479" y="1006226"/>
            <a:ext cx="785889" cy="785889"/>
          </a:xfrm>
          <a:prstGeom prst="rect">
            <a:avLst/>
          </a:prstGeom>
        </p:spPr>
      </p:pic>
      <p:pic>
        <p:nvPicPr>
          <p:cNvPr id="5" name="Afbeelding 4" descr="IMG_14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38" y="1666776"/>
            <a:ext cx="2382893" cy="4238374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16" name="Tekstvak 38"/>
          <p:cNvSpPr txBox="1"/>
          <p:nvPr/>
        </p:nvSpPr>
        <p:spPr>
          <a:xfrm>
            <a:off x="5078013" y="1171444"/>
            <a:ext cx="1632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latin typeface="Open Sans"/>
                <a:cs typeface="Helvetica" pitchFamily="34" charset="0"/>
              </a:rPr>
              <a:t>Zoekfunctie</a:t>
            </a:r>
          </a:p>
        </p:txBody>
      </p:sp>
      <p:pic>
        <p:nvPicPr>
          <p:cNvPr id="17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77016">
            <a:off x="6151372" y="1016174"/>
            <a:ext cx="810878" cy="81087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5885814"/>
            <a:ext cx="713379" cy="7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7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534432" y="325744"/>
            <a:ext cx="9345548" cy="674129"/>
          </a:xfrm>
          <a:prstGeom prst="rect">
            <a:avLst/>
          </a:prstGeom>
        </p:spPr>
        <p:txBody>
          <a:bodyPr vert="horz" lIns="106912" tIns="53456" rIns="106912" bIns="53456" rtlCol="0">
            <a:noAutofit/>
          </a:bodyPr>
          <a:lstStyle>
            <a:lvl1pPr marL="0" indent="0" algn="l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2800" b="0" i="0" kern="1200">
                <a:solidFill>
                  <a:srgbClr val="00C8C8"/>
                </a:solidFill>
                <a:latin typeface="Helvetica Neue Light"/>
                <a:ea typeface="+mn-ea"/>
                <a:cs typeface="Helvetica Neue Light"/>
              </a:defRPr>
            </a:lvl1pPr>
            <a:lvl2pPr marL="534558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069116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3675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138233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672791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7349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41908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76466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FEEDBACK GEVEN</a:t>
            </a:r>
            <a:endParaRPr lang="en-GB" sz="2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4431" y="1449181"/>
            <a:ext cx="7957032" cy="47456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Roept het verhaal emoties bij jullie op? Vinden jullie het verhaal ontroerend, spannend of grappig?</a:t>
            </a: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Wat vinden jullie van de verhaallijn? Is het interessant, of juist niet? Hadden jullie het einde verwacht?</a:t>
            </a: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Wat vinden jullie van de schrijfstijl? Welke stukken vinden jullie goed? Leest het gemakkelijk?</a:t>
            </a: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Wat zouden jullie aan het verhaal verbeteren?</a:t>
            </a: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  <a:defRPr/>
            </a:pP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8491463" y="6194858"/>
            <a:ext cx="2121176" cy="490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5885814"/>
            <a:ext cx="713379" cy="7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1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534432" y="325744"/>
            <a:ext cx="9345548" cy="674129"/>
          </a:xfrm>
          <a:prstGeom prst="rect">
            <a:avLst/>
          </a:prstGeom>
        </p:spPr>
        <p:txBody>
          <a:bodyPr vert="horz" lIns="106912" tIns="53456" rIns="106912" bIns="53456" rtlCol="0">
            <a:noAutofit/>
          </a:bodyPr>
          <a:lstStyle>
            <a:lvl1pPr marL="0" indent="0" algn="l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2800" b="0" i="0" kern="1200">
                <a:solidFill>
                  <a:srgbClr val="00C8C8"/>
                </a:solidFill>
                <a:latin typeface="Helvetica Neue Light"/>
                <a:ea typeface="+mn-ea"/>
                <a:cs typeface="Helvetica Neue Light"/>
              </a:defRPr>
            </a:lvl1pPr>
            <a:lvl2pPr marL="534558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069116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3675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138233" indent="0" algn="ctr" defTabSz="534558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606060"/>
              </a:buClr>
              <a:buFont typeface="Wingdings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672791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7349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41908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76466" indent="0" algn="ctr" defTabSz="534558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FEEDBACK GEVEN</a:t>
            </a:r>
            <a:endParaRPr lang="en-GB" sz="2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4431" y="1583008"/>
            <a:ext cx="4307803" cy="403421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1. Download de </a:t>
            </a:r>
            <a:r>
              <a:rPr lang="nl-NL" dirty="0" err="1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Sweek</a:t>
            </a: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 app of ga naar </a:t>
            </a: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www.sweek.com</a:t>
            </a:r>
            <a:endParaRPr lang="nl-NL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2. Zoek een verhaal op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3. Lees het verhaal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4. Bespreek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5. Geef samen feedback op het verhaal</a:t>
            </a:r>
          </a:p>
        </p:txBody>
      </p:sp>
      <p:sp>
        <p:nvSpPr>
          <p:cNvPr id="10" name="Rechthoek 9"/>
          <p:cNvSpPr/>
          <p:nvPr/>
        </p:nvSpPr>
        <p:spPr>
          <a:xfrm>
            <a:off x="8491463" y="6194858"/>
            <a:ext cx="2121176" cy="490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IMG_14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37" y="1379716"/>
            <a:ext cx="2707164" cy="4815143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" y="5885814"/>
            <a:ext cx="713379" cy="7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3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21233</TotalTime>
  <Words>238</Words>
  <Application>Microsoft Office PowerPoint</Application>
  <PresentationFormat>Aangepast</PresentationFormat>
  <Paragraphs>61</Paragraphs>
  <Slides>11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 Theme</vt:lpstr>
      <vt:lpstr> LEZEN, SCHRIJVEN EN INTERACTIE OP SWEEK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VEEL SUCCES!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proposal</dc:title>
  <dc:creator>martijn</dc:creator>
  <cp:lastModifiedBy>Edivania Lopes Duarte</cp:lastModifiedBy>
  <cp:revision>802</cp:revision>
  <cp:lastPrinted>2017-04-04T13:37:14Z</cp:lastPrinted>
  <dcterms:created xsi:type="dcterms:W3CDTF">2014-05-12T12:58:33Z</dcterms:created>
  <dcterms:modified xsi:type="dcterms:W3CDTF">2021-09-28T09:54:34Z</dcterms:modified>
  <cp:contentStatus/>
</cp:coreProperties>
</file>